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Lor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ipA+h3mquFnS25e5olO6QxdVb7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Lora-bold.fntdata"/><Relationship Id="rId21" Type="http://schemas.openxmlformats.org/officeDocument/2006/relationships/slide" Target="slides/slide16.xml"/><Relationship Id="rId43" Type="http://schemas.openxmlformats.org/officeDocument/2006/relationships/font" Target="fonts/Lora-regular.fntdata"/><Relationship Id="rId24" Type="http://schemas.openxmlformats.org/officeDocument/2006/relationships/slide" Target="slides/slide19.xml"/><Relationship Id="rId46" Type="http://schemas.openxmlformats.org/officeDocument/2006/relationships/font" Target="fonts/Lora-boldItalic.fntdata"/><Relationship Id="rId23" Type="http://schemas.openxmlformats.org/officeDocument/2006/relationships/slide" Target="slides/slide18.xml"/><Relationship Id="rId45" Type="http://schemas.openxmlformats.org/officeDocument/2006/relationships/font" Target="fonts/Lor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536076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536076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536076eb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536076eb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536076e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536076e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451300" y="272200"/>
            <a:ext cx="8520600" cy="130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Resolving Dental Claims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225800" y="2039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By: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Sankalp Chauhan (Sonny)</a:t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63" y="2334488"/>
            <a:ext cx="18764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7474" y="3001826"/>
            <a:ext cx="2836526" cy="18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9563" y="2913313"/>
            <a:ext cx="3567245" cy="20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311700" y="193200"/>
            <a:ext cx="4960096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en" sz="1800"/>
              <a:t>THE PROCEDURE CODE REQUIRES A TOOTH</a:t>
            </a:r>
            <a:endParaRPr sz="1800"/>
          </a:p>
        </p:txBody>
      </p: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182850" y="719450"/>
            <a:ext cx="8203500" cy="4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 Created a table called NewCodes10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 Combined dbo.['526_Claims$'] with dbo.['Fact_Procedurelog-526$'] based on PatNum and PatNum_SrrKey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 Combined both of these tables with  dbo.['Rejected Claims$'] based on Date of Service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Getting specific codenumber to see which codenumbers require a tooth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SELECT dbo.['Fact_Procedurelog-526$'].ProcNum,dbo.['Fact_Procedurelog-526$'].CodeNum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INTO NewCodes10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FROM dbo.['526_Claims$']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INNER JOIN dbo.['Fact_Procedurelog-526$']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ON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dbo.['526_Claims$'].[PatNum] = dbo.['Fact_Procedurelog-526$'].PatNum 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AND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dbo.['526_Claims$'].[PatNum_SrrKey] = dbo.['Fact_Procedurelog-526$'].PatNum_SrrKey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INNER JOIN dbo.['Rejected Claims$']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ON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dbo.['Rejected Claims$'].[Date of Service] = dbo.['526_Claims$'].[DateService]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WHERE "Rejected Reason" = 'PROCEDURE CODE REQUIRES A TOOTH';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SELECT DISTINCT("CodeNum"), COUNT("CodeNum")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FROM NewCodes10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GROUP BY "CodeNum"</a:t>
            </a:r>
            <a:endParaRPr sz="1350"/>
          </a:p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ORDER BY COUNT("CodeNum") DESC;</a:t>
            </a:r>
            <a:endParaRPr sz="1350"/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693077" y="75100"/>
            <a:ext cx="1302998" cy="9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2625" y="2033575"/>
            <a:ext cx="166442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2376" y="3585575"/>
            <a:ext cx="2063701" cy="11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/>
          <p:nvPr>
            <p:ph type="title"/>
          </p:nvPr>
        </p:nvSpPr>
        <p:spPr>
          <a:xfrm>
            <a:off x="247275" y="112150"/>
            <a:ext cx="85206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Subscriber and Subscriber ID not found</a:t>
            </a:r>
            <a:endParaRPr/>
          </a:p>
        </p:txBody>
      </p:sp>
      <p:sp>
        <p:nvSpPr>
          <p:cNvPr id="150" name="Google Shape;150;p11"/>
          <p:cNvSpPr txBox="1"/>
          <p:nvPr>
            <p:ph idx="1" type="body"/>
          </p:nvPr>
        </p:nvSpPr>
        <p:spPr>
          <a:xfrm>
            <a:off x="311700" y="6848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9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74"/>
              <a:buChar char="●"/>
            </a:pPr>
            <a:r>
              <a:rPr lang="en" sz="1274"/>
              <a:t>Combined dbo.['Rejected Claims$'] and dbo.['526_Patients$']</a:t>
            </a:r>
            <a:endParaRPr sz="1274"/>
          </a:p>
          <a:p>
            <a:pPr indent="-309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74"/>
              <a:buChar char="●"/>
            </a:pPr>
            <a:r>
              <a:rPr lang="en" sz="1274"/>
              <a:t>#Guarantor -1 means blank no subscriber buying the policy so the scubscriber and subscriber id is not found when Guarantor = -1</a:t>
            </a:r>
            <a:endParaRPr sz="1274"/>
          </a:p>
          <a:p>
            <a:pPr indent="-309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74"/>
              <a:buChar char="●"/>
            </a:pPr>
            <a:r>
              <a:rPr lang="en" sz="1274"/>
              <a:t>SELECT dbo.['Rejected Claims$']."Patient Name", dbo.['526_Patients$'].Guarantor, dbo.['Rejected Claims$']."Rejected Reason", dbo.['Rejected Claims$']."Tax ID", dbo.['Rejected Claims$']."Date of Service",dbo.['Rejected Claims$']."Created",dbo.['526_Patients$'].PatNum, dbo.['Rejected Claims$']."Rendering Provider"</a:t>
            </a:r>
            <a:endParaRPr sz="1274"/>
          </a:p>
          <a:p>
            <a:pPr indent="-309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74"/>
              <a:buChar char="●"/>
            </a:pPr>
            <a:r>
              <a:rPr lang="en" sz="1274"/>
              <a:t>FROM dbo.['Rejected Claims$']</a:t>
            </a:r>
            <a:endParaRPr sz="1274"/>
          </a:p>
          <a:p>
            <a:pPr indent="-309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74"/>
              <a:buChar char="●"/>
            </a:pPr>
            <a:r>
              <a:rPr lang="en" sz="1274"/>
              <a:t>INNER JOIN dbo.['526_Patients$'] ON dbo.['Rejected Claims$']."Patient Name"= dbo.['526_Patients$'].NewName3</a:t>
            </a:r>
            <a:endParaRPr sz="1274"/>
          </a:p>
          <a:p>
            <a:pPr indent="-309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74"/>
              <a:buChar char="●"/>
            </a:pPr>
            <a:r>
              <a:rPr lang="en" sz="1274"/>
              <a:t>WHERE "Rejected Reason" = 'SUBSCRIBER AND SUBSCRIBER ID NOT FOUND';</a:t>
            </a:r>
            <a:endParaRPr sz="1274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125" y="3388950"/>
            <a:ext cx="3516825" cy="15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3025" y="3292300"/>
            <a:ext cx="1722350" cy="17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1850" y="3335275"/>
            <a:ext cx="2960539" cy="17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204300" y="90675"/>
            <a:ext cx="3098737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Insured Zip Invalid</a:t>
            </a:r>
            <a:endParaRPr/>
          </a:p>
        </p:txBody>
      </p:sp>
      <p:sp>
        <p:nvSpPr>
          <p:cNvPr id="159" name="Google Shape;159;p12"/>
          <p:cNvSpPr txBox="1"/>
          <p:nvPr>
            <p:ph idx="1" type="body"/>
          </p:nvPr>
        </p:nvSpPr>
        <p:spPr>
          <a:xfrm>
            <a:off x="204300" y="6633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info from the rejected claims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Joining the rejected claims with 526_Patients data based on patients name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dbo.['Rejected Claims$']."Patient Name", dbo.['526_Patients$'].Zip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dbo.['Rejected Claims$']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INNER JOIN dbo.['526_Patients$'] ON dbo.['Rejected Claims$']."Patient Name"= dbo.['526_Patients$'].NewName3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"Rejected Reason" = 'INSURED ZIP INVALID';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JONES,JUSTIN	30165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Justin Jones with zip code 30165 is the only invalid zip code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0" name="Google Shape;1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4600" y="3644364"/>
            <a:ext cx="2362350" cy="1401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4975" y="3537087"/>
            <a:ext cx="2362350" cy="1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4725" y="3644350"/>
            <a:ext cx="2102481" cy="14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311700" y="176575"/>
            <a:ext cx="42603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Machine Learning Models</a:t>
            </a:r>
            <a:endParaRPr/>
          </a:p>
        </p:txBody>
      </p:sp>
      <p:sp>
        <p:nvSpPr>
          <p:cNvPr id="168" name="Google Shape;168;p13"/>
          <p:cNvSpPr txBox="1"/>
          <p:nvPr>
            <p:ph idx="1" type="body"/>
          </p:nvPr>
        </p:nvSpPr>
        <p:spPr>
          <a:xfrm>
            <a:off x="311700" y="609050"/>
            <a:ext cx="85206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Our problem: Classification problem- want to classify claims as either rejected or not rejected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order to do this we use machine learning models in SQL using R programming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Machine learning uses input data to predict output values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Finds patterns and make predictions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Machine Learning is mainly used for classification and regression tasks: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Classification tasks: predicting a discrete class label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Regression tasks: predicting continuous quantity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9000" y="2320950"/>
            <a:ext cx="2964049" cy="262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77" y="3349691"/>
            <a:ext cx="4781982" cy="165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161375" y="165850"/>
            <a:ext cx="5698249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Blueprint for Machine Learning Models</a:t>
            </a:r>
            <a:endParaRPr/>
          </a:p>
        </p:txBody>
      </p:sp>
      <p:sp>
        <p:nvSpPr>
          <p:cNvPr id="176" name="Google Shape;176;p14"/>
          <p:cNvSpPr txBox="1"/>
          <p:nvPr>
            <p:ph idx="1" type="body"/>
          </p:nvPr>
        </p:nvSpPr>
        <p:spPr>
          <a:xfrm>
            <a:off x="311700" y="859050"/>
            <a:ext cx="8520600" cy="3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My initial blueprint consists of all the data from dbo.[‘526_Claims’]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then want to combine it with the ProcNum and CodeNum from dbo.['Fact_Procedurelog-526$'] since those columns are part of rejection reasons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also want Address, Zip, and Guarantor from dbo.[‘526_Patients’] since those columns are important for rejected reasons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of the datasets will be joined to the rejected claims data the other will not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will then combined these two datasets together to make one dataset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Then split dataset into training and testing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3198150"/>
            <a:ext cx="3284976" cy="18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6213" y="324558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type="title"/>
          </p:nvPr>
        </p:nvSpPr>
        <p:spPr>
          <a:xfrm>
            <a:off x="311700" y="134021"/>
            <a:ext cx="4876120" cy="50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672"/>
              <a:buNone/>
            </a:pPr>
            <a:r>
              <a:rPr lang="en" sz="2320"/>
              <a:t>Blueprint for Machine Learning Models</a:t>
            </a:r>
            <a:endParaRPr sz="2320"/>
          </a:p>
        </p:txBody>
      </p:sp>
      <p:sp>
        <p:nvSpPr>
          <p:cNvPr id="184" name="Google Shape;184;p15"/>
          <p:cNvSpPr txBox="1"/>
          <p:nvPr>
            <p:ph idx="1" type="body"/>
          </p:nvPr>
        </p:nvSpPr>
        <p:spPr>
          <a:xfrm>
            <a:off x="977150" y="464125"/>
            <a:ext cx="7806600" cy="48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      Initial dataset- dbo.[‘526 Claims’] 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                                       /                     \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         Claims that are rejected:      Claims that are not  rejected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Combine with dbo.[‘Rejected Claims’]               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                               |                                /               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                      Combine with: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                      dbo.['526_Patients$'] 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                          /             \          |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                    Address      Zip       Guarantor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850"/>
              <a:t>                                    |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1850"/>
              <a:t>                     </a:t>
            </a:r>
            <a:endParaRPr sz="18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/>
          <p:nvPr>
            <p:ph type="title"/>
          </p:nvPr>
        </p:nvSpPr>
        <p:spPr>
          <a:xfrm>
            <a:off x="311699" y="119050"/>
            <a:ext cx="5799851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72"/>
              <a:buFont typeface="Arial"/>
              <a:buNone/>
            </a:pPr>
            <a:r>
              <a:rPr lang="en" sz="2320"/>
              <a:t>Blueprint for Machine Learning Models (Part 2)</a:t>
            </a:r>
            <a:endParaRPr/>
          </a:p>
        </p:txBody>
      </p:sp>
      <p:sp>
        <p:nvSpPr>
          <p:cNvPr id="190" name="Google Shape;190;p16"/>
          <p:cNvSpPr txBox="1"/>
          <p:nvPr>
            <p:ph idx="1" type="body"/>
          </p:nvPr>
        </p:nvSpPr>
        <p:spPr>
          <a:xfrm>
            <a:off x="236525" y="519925"/>
            <a:ext cx="8520600" cy="4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Combine with: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                    dbo.['Fact_Procedurelog-526$']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                       /                                \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             CodeNum                        ProcNum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Run machine learning model on training dataset to predict testing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                   |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Based on models performance- try to improve accuracy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                      |                  |                                         |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Remove outliers    Feature selection   I.V.              oversampling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                                    /   \                   W.O.E            /            \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                          earth      correlation           Traditional      oversampling algorithms 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                                                                                                    /                 \</a:t>
            </a:r>
            <a:endParaRPr sz="13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00"/>
              <a:t>                                                                                                ROSE           SMOTE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43250" y="0"/>
            <a:ext cx="4034228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Code for datasets Part 1</a:t>
            </a:r>
            <a:endParaRPr/>
          </a:p>
        </p:txBody>
      </p:sp>
      <p:sp>
        <p:nvSpPr>
          <p:cNvPr id="196" name="Google Shape;196;p17"/>
          <p:cNvSpPr txBox="1"/>
          <p:nvPr>
            <p:ph idx="1" type="body"/>
          </p:nvPr>
        </p:nvSpPr>
        <p:spPr>
          <a:xfrm>
            <a:off x="193600" y="416400"/>
            <a:ext cx="8520600" cy="4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;WITH YourAlias AS (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	SELECT dbo.['526_Claims$'].*,dbo.['Fact_Procedurelog-526$'].ProcNum,dbo.['Fact_Procedurelog-526$'].CodeNum,dbo.['526_Patients$'].Address,dbo.['526_Patients$'].Zip,dbo.['526_Patients$'].Guarantor,dbo.['Rejected Claims$'].Rejected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	FROM dbo.['526_Claims$']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	INNER JOIN dbo.['Rejected Claims$']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	ON dbo.['526_Claims$'].DateService = dbo.['Rejected Claims$'].[Date of Service]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	  INNER JOIN dbo.['526_Patients$']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	  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	  dbo.['Rejected Claims$']."Patient Name"= dbo.['526_Patients$'].NewName3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 	  INNER JOIN dbo.['Fact_Procedurelog-526$']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	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	dbo.['526_Claims$'].[PatNum] = dbo.['Fact_Procedurelog-526$'].PatNum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	AND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	dbo.['526_Claims$'].[PatNum_SrrKey] = dbo.['Fact_Procedurelog-526$'].PatNum_SrrKey),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172100" y="0"/>
            <a:ext cx="4082659" cy="433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Code for Datasets Part 2</a:t>
            </a:r>
            <a:endParaRPr/>
          </a:p>
        </p:txBody>
      </p:sp>
      <p:sp>
        <p:nvSpPr>
          <p:cNvPr id="202" name="Google Shape;202;p18"/>
          <p:cNvSpPr txBox="1"/>
          <p:nvPr>
            <p:ph idx="1" type="body"/>
          </p:nvPr>
        </p:nvSpPr>
        <p:spPr>
          <a:xfrm>
            <a:off x="247300" y="288750"/>
            <a:ext cx="8520600" cy="4854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MyAlias AS (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	SELECT  dbo.['526_Claims$'].*,dbo.['Fact_Procedurelog-526$'].ProcNum,dbo.['Fact_Procedurelog-526$'].CodeNum,dbo.['526_Patients$'].Address,dbo.['526_Patients$'].Zip,dbo.['526_Patients$'].Guarantor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	FROM    dbo.['526_Claims$']       	 )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NNER JOIN dbo.['Fact_Procedurelog-526$']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	ON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	dbo.['526_Claims$'].[PatNum] = dbo.['Fact_Procedurelog-526$'].PatNum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	AND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	dbo.['526_Claims$'].[PatNum_SrrKey] = dbo.['Fact_Procedurelog-526$'].PatNum_SrrKey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        	 INNER JOIN dbo.['526_Patients$']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        	 ON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        	 dbo.['526_Patients$'].[PatNum] = dbo.['Fact_Procedurelog-526$'].PatNum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        	 AND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        	 dbo.['526_Patients$'].[PatNum_SrrKey] = dbo.['Fact_Procedurelog-526$'].PatNum_SrrKey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3636"/>
              <a:buNone/>
            </a:pPr>
            <a:r>
              <a:rPr lang="en" sz="4400">
                <a:solidFill>
                  <a:schemeClr val="dk1"/>
                </a:solidFill>
              </a:rPr>
              <a:t> 	WHERE   ClaimNum_SrrKey NOT IN (SELECT ClaimNum_SrrKey FROM YourAlias) ),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        	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215050" y="0"/>
            <a:ext cx="3937072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Code for Datasets Part 3  </a:t>
            </a:r>
            <a:endParaRPr/>
          </a:p>
        </p:txBody>
      </p:sp>
      <p:sp>
        <p:nvSpPr>
          <p:cNvPr id="208" name="Google Shape;208;p19"/>
          <p:cNvSpPr txBox="1"/>
          <p:nvPr>
            <p:ph idx="1" type="body"/>
          </p:nvPr>
        </p:nvSpPr>
        <p:spPr>
          <a:xfrm>
            <a:off x="215050" y="5296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Combined_Dataset AS(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	SELECT *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	FROM YourAlias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	UNION ALL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	SELECT *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	FROM MyAlias3)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59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ctrTitle"/>
          </p:nvPr>
        </p:nvSpPr>
        <p:spPr>
          <a:xfrm>
            <a:off x="161350" y="250650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311700" y="1063050"/>
            <a:ext cx="8520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 a machine learning model using SQL that is able to predict the probability of a new claim getting accepted/rejected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1. Determine the reasons of a claim rejection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2. We want to find where in the data corresponds with the rejected reasons for the claim so that I will be able to incorporate that into the model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000" y="3344900"/>
            <a:ext cx="2350200" cy="154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6129" y="3006625"/>
            <a:ext cx="3100100" cy="206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8600" y="111812"/>
            <a:ext cx="1769250" cy="10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800" y="103640"/>
            <a:ext cx="1769251" cy="104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type="title"/>
          </p:nvPr>
        </p:nvSpPr>
        <p:spPr>
          <a:xfrm>
            <a:off x="193575" y="69200"/>
            <a:ext cx="353867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Blueprint for Datasets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1277825" y="515425"/>
            <a:ext cx="49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362625" y="1047958"/>
            <a:ext cx="8182500" cy="29977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we split into X and Y?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is known as features or the independent variables. Y is known as label or dependent variable. We split into X and Y so we will be able to predict the labels of new features without the label currently being present.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 to predict whether a new claim will get Rejected/Not Rejected and the probability of Rejection/Not Rejection 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1428125" y="2641700"/>
            <a:ext cx="19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3604900" y="2706125"/>
            <a:ext cx="48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/>
          <p:nvPr>
            <p:ph type="title"/>
          </p:nvPr>
        </p:nvSpPr>
        <p:spPr>
          <a:xfrm>
            <a:off x="311700" y="40150"/>
            <a:ext cx="6037175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Blueprint for Machine Learning Models</a:t>
            </a:r>
            <a:endParaRPr/>
          </a:p>
        </p:txBody>
      </p:sp>
      <p:sp>
        <p:nvSpPr>
          <p:cNvPr id="223" name="Google Shape;223;p21"/>
          <p:cNvSpPr txBox="1"/>
          <p:nvPr>
            <p:ph idx="1" type="body"/>
          </p:nvPr>
        </p:nvSpPr>
        <p:spPr>
          <a:xfrm>
            <a:off x="311700" y="540875"/>
            <a:ext cx="85206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                                                </a:t>
            </a:r>
            <a:r>
              <a:rPr lang="en" sz="1600"/>
              <a:t>Original Dataset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224" name="Google Shape;224;p21"/>
          <p:cNvCxnSpPr/>
          <p:nvPr/>
        </p:nvCxnSpPr>
        <p:spPr>
          <a:xfrm flipH="1">
            <a:off x="3160425" y="882344"/>
            <a:ext cx="6765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21"/>
          <p:cNvCxnSpPr/>
          <p:nvPr/>
        </p:nvCxnSpPr>
        <p:spPr>
          <a:xfrm>
            <a:off x="4572000" y="848275"/>
            <a:ext cx="537000" cy="6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21"/>
          <p:cNvSpPr txBox="1"/>
          <p:nvPr/>
        </p:nvSpPr>
        <p:spPr>
          <a:xfrm>
            <a:off x="2323450" y="1396075"/>
            <a:ext cx="18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Dummy Data: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3947325" y="1785050"/>
            <a:ext cx="13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1987600" y="1631500"/>
            <a:ext cx="2705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X: columns of original dataset: ClaimNum_SrrKey, ClaimNum, PatNum_SrrKey, PatNum, ProvNum_SrrKey, ProviderNum, InsPayEst, InsPayAmt, DedApplied, AttachmentID, PrimCarrierNum_Srrkey, PrimCarrierNum, PrimResponsibleNum, Is_Deleted, ProcNum, Zip, Guarantor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5109000" y="848275"/>
            <a:ext cx="26031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Y: Rejected Column- 1</a:t>
            </a:r>
            <a:r>
              <a:rPr b="0" baseline="3000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row of X corresponds with 1</a:t>
            </a:r>
            <a:r>
              <a:rPr b="0" baseline="3000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row of Y,  2</a:t>
            </a:r>
            <a:r>
              <a:rPr b="0" baseline="3000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row of X corresponds with 2</a:t>
            </a:r>
            <a:r>
              <a:rPr b="0" baseline="3000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row of Y, and so on and so forth.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21"/>
          <p:cNvCxnSpPr/>
          <p:nvPr/>
        </p:nvCxnSpPr>
        <p:spPr>
          <a:xfrm flipH="1">
            <a:off x="2475300" y="2997775"/>
            <a:ext cx="377100" cy="4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21"/>
          <p:cNvCxnSpPr/>
          <p:nvPr/>
        </p:nvCxnSpPr>
        <p:spPr>
          <a:xfrm>
            <a:off x="3323275" y="2933350"/>
            <a:ext cx="49680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21"/>
          <p:cNvSpPr txBox="1"/>
          <p:nvPr/>
        </p:nvSpPr>
        <p:spPr>
          <a:xfrm>
            <a:off x="2116425" y="3549975"/>
            <a:ext cx="17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3354100" y="3444925"/>
            <a:ext cx="15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21"/>
          <p:cNvCxnSpPr/>
          <p:nvPr/>
        </p:nvCxnSpPr>
        <p:spPr>
          <a:xfrm flipH="1">
            <a:off x="5563300" y="1962650"/>
            <a:ext cx="312900" cy="5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1"/>
          <p:cNvCxnSpPr/>
          <p:nvPr/>
        </p:nvCxnSpPr>
        <p:spPr>
          <a:xfrm>
            <a:off x="6311950" y="1970861"/>
            <a:ext cx="441600" cy="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21"/>
          <p:cNvSpPr txBox="1"/>
          <p:nvPr/>
        </p:nvSpPr>
        <p:spPr>
          <a:xfrm>
            <a:off x="5221675" y="2371650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6525537" y="2371650"/>
            <a:ext cx="10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23652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Columns present in the Dataset</a:t>
            </a:r>
            <a:endParaRPr/>
          </a:p>
        </p:txBody>
      </p:sp>
      <p:sp>
        <p:nvSpPr>
          <p:cNvPr id="243" name="Google Shape;243;p22"/>
          <p:cNvSpPr txBox="1"/>
          <p:nvPr>
            <p:ph idx="1" type="body"/>
          </p:nvPr>
        </p:nvSpPr>
        <p:spPr>
          <a:xfrm>
            <a:off x="53975" y="454500"/>
            <a:ext cx="8520600" cy="4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ClaimNum_SrrKey,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ClaimNum,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PatNum_SrrKey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PatNum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ProvNum_SrrKey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ProviderNum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InsPayEst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InsPayAmt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DedApplied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AttachmentID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PrimCarrierNum_Srrkey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PrimCarrierNum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PrimResponsibleNum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Is_Deleted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ProcNum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Guarantor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311700" y="26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machine learning and artificial intelligence?</a:t>
            </a:r>
            <a:endParaRPr/>
          </a:p>
        </p:txBody>
      </p:sp>
      <p:sp>
        <p:nvSpPr>
          <p:cNvPr id="249" name="Google Shape;249;p23"/>
          <p:cNvSpPr txBox="1"/>
          <p:nvPr>
            <p:ph idx="1" type="body"/>
          </p:nvPr>
        </p:nvSpPr>
        <p:spPr>
          <a:xfrm>
            <a:off x="311700" y="835175"/>
            <a:ext cx="8520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Artificial Intelligence (AI) refers to a branch of computer science that concerns with building machines that are able to do tasks that require human intelligence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machines can improve themselves based on information they collect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AI is normally put into 3 categories: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Narrow AI- the type of Artificial Intelligence (AI) that exists in our world today. Also known as weak AI. This type of AI is used to perform a single task such as playing chess or checking the weather.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</a:t>
            </a:r>
            <a:r>
              <a:rPr lang="en" sz="1400">
                <a:solidFill>
                  <a:srgbClr val="3A3B4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rtificial General Intelligence (AGI)- </a:t>
            </a:r>
            <a:r>
              <a:rPr lang="en" sz="1400">
                <a:solidFill>
                  <a:srgbClr val="3A3B41"/>
                </a:solidFill>
                <a:highlight>
                  <a:srgbClr val="FFFFFF"/>
                </a:highlight>
              </a:rPr>
              <a:t>can perform any task a human can with greater proficiency but can’t perform any tasks not given to them- does not exist</a:t>
            </a:r>
            <a:endParaRPr sz="1400">
              <a:solidFill>
                <a:srgbClr val="3A3B4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B41"/>
              </a:buClr>
              <a:buSzPts val="1400"/>
              <a:buAutoNum type="arabicPeriod"/>
            </a:pPr>
            <a:r>
              <a:rPr lang="en" sz="1400">
                <a:solidFill>
                  <a:srgbClr val="3A3B41"/>
                </a:solidFill>
                <a:highlight>
                  <a:srgbClr val="FFFFFF"/>
                </a:highlight>
              </a:rPr>
              <a:t>Artificial Super Intelligence (ASI) - machines can surpass the capacity of human intelligence and behavioral ability- does not exist </a:t>
            </a:r>
            <a:endParaRPr sz="1400">
              <a:solidFill>
                <a:srgbClr val="3A3B4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B41"/>
              </a:buClr>
              <a:buSzPts val="1400"/>
              <a:buChar char="●"/>
            </a:pPr>
            <a:r>
              <a:rPr lang="en" sz="1400">
                <a:solidFill>
                  <a:srgbClr val="3A3B41"/>
                </a:solidFill>
                <a:highlight>
                  <a:srgbClr val="FFFFFF"/>
                </a:highlight>
              </a:rPr>
              <a:t>Machine Learning branch of artificial intelligence- systems can learn from data, identify patterns, and make decisions- minimal human intervention</a:t>
            </a:r>
            <a:endParaRPr sz="1400">
              <a:solidFill>
                <a:srgbClr val="3A3B4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900" y="3668975"/>
            <a:ext cx="2854224" cy="14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325" y="3861200"/>
            <a:ext cx="2192976" cy="12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311700" y="230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311700" y="802800"/>
            <a:ext cx="85206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Humans can train machines to learn from past data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Using statistics and computer science to enable computer to do a given task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Computers are given the capacity to learn without being explicitly programmed to do so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Machine Learning algorithms are classified into 4 types: Supervised Learning, Unsupervised Learning, Semi-supervised Learning, and Reinforcement Learning: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Supervised Learning- machine learns by example: Classification, Regression, and Forecasting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Clasiification- machine learning program looks at observed values and determine which categories new observations belong.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Regression - machine learning program estimates and understands relationships among variables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Forecasting - making predictions on the future based on past and present data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Unsupervised Learning - used to analyze and cluster unlabeled data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SemiSupervised Learning - uses both labeled and unlabeled data to train a model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Reinforcement Learning- based on interactions with the environment the machine takes actions that 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/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846" y="3640175"/>
            <a:ext cx="2351150" cy="14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9600" y="96650"/>
            <a:ext cx="1937949" cy="11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311700" y="445025"/>
            <a:ext cx="4605533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Random Forest?</a:t>
            </a:r>
            <a:endParaRPr/>
          </a:p>
        </p:txBody>
      </p:sp>
      <p:sp>
        <p:nvSpPr>
          <p:cNvPr id="265" name="Google Shape;2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RandomForest is made up of multiple decision trees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What is a decision tree?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Decision tree data is split according to a common parameter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decision tree consists of nodes and leaves the nodes are the questions that split up the tree and the leaves are the answers and probability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 examples of decision trees: decision tree example 1, decision tree example 2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Example of nodes in decision tree examples for decision tree example 1: Age&lt;30, Eat a lot of pizzas, Exercises in the morning? And the leaves are Fit and Unfit.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Example of nodes in decision tree example 2: is sex male?, is age &gt; 9.5?, is sibsp &gt; 2.5? And the leaves are : died and survived and the probability based on the condition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266" name="Google Shape;2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25" y="3643863"/>
            <a:ext cx="2486475" cy="15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3025" y="85875"/>
            <a:ext cx="2069275" cy="19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2330150" y="3919375"/>
            <a:ext cx="2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 example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5167050" y="133975"/>
            <a:ext cx="21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 example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247275" y="144350"/>
            <a:ext cx="5108496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Random Forest? (part 2)</a:t>
            </a:r>
            <a:endParaRPr/>
          </a:p>
        </p:txBody>
      </p:sp>
      <p:sp>
        <p:nvSpPr>
          <p:cNvPr id="275" name="Google Shape;275;p26"/>
          <p:cNvSpPr txBox="1"/>
          <p:nvPr>
            <p:ph idx="1" type="body"/>
          </p:nvPr>
        </p:nvSpPr>
        <p:spPr>
          <a:xfrm>
            <a:off x="311700" y="826825"/>
            <a:ext cx="85206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RandomForest takes a vote among samples and chooses majority vote for classification and average vote for regression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RandomForests normally do not suffer from overfitting (memorizing the training dataset) which decision trees normally encounter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RandomForest is normally slower than decision trees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276" name="Google Shape;2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25" y="2571750"/>
            <a:ext cx="3997375" cy="20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950" y="2297325"/>
            <a:ext cx="3777924" cy="2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type="title"/>
          </p:nvPr>
        </p:nvSpPr>
        <p:spPr>
          <a:xfrm>
            <a:off x="311700" y="251700"/>
            <a:ext cx="273008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Connect to R</a:t>
            </a:r>
            <a:endParaRPr/>
          </a:p>
        </p:txBody>
      </p:sp>
      <p:sp>
        <p:nvSpPr>
          <p:cNvPr id="283" name="Google Shape;283;p27"/>
          <p:cNvSpPr txBox="1"/>
          <p:nvPr>
            <p:ph idx="1" type="body"/>
          </p:nvPr>
        </p:nvSpPr>
        <p:spPr>
          <a:xfrm>
            <a:off x="311700" y="9269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Wanted to run an R server to connect to SQL to run our ranomForest model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Access the combined dataset made earlier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Split my data into 70, 30 split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Removed NA values from train and test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 all non character columns from dataset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Ran randomForest got almost 100% accuracy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 able to predict probability whether a claim will get rejected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107675" y="0"/>
            <a:ext cx="3913819" cy="483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672"/>
              <a:buNone/>
            </a:pPr>
            <a:r>
              <a:rPr lang="en" sz="2320"/>
              <a:t>Connect to SQL from R code</a:t>
            </a:r>
            <a:endParaRPr sz="2320"/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107675" y="526150"/>
            <a:ext cx="8520600" cy="4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6490"/>
              <a:buNone/>
            </a:pPr>
            <a:r>
              <a:rPr lang="en" sz="491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connStr &lt;- paste("Driver=SQL Server; Server=", "DESKTOP-J13R6DU\\SQLEXPRESS",";Database=", "BPK_TECH", ";Trusted_Connection=true;", sep = "");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SQL_testdata &lt;-  RxSqlServerData(table = "dbo.Combined_Dataset2_3",connectionString = connStr, returnDataFrame = TRUE);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data2 &lt;- rxImport(SQL_testdata)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dt = sort(sample(nrow(data2), nrow(data2)*.7))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train&lt;-data2[dt,]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test&lt;-data2[-dt,]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train &lt;- train[complete.cases(train),]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train$Rejected &lt;- as.factor(train$Rejected)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test &lt;- test[complete.cases(test),]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test$Rejected &lt;- as.factor(test$Rejected)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new_train &lt;- train[, !sapply(train, is.character)]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new_test &lt;- test[, !sapply(test, is.character)]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library(randomForest)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model_rf &lt;- randomForest(Rejected ~.,data = new_train)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predict_rf &lt;- predict(model_rf, new_test, type = "prob")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rPr lang="en" sz="5600">
                <a:latin typeface="Times New Roman"/>
                <a:ea typeface="Times New Roman"/>
                <a:cs typeface="Times New Roman"/>
                <a:sym typeface="Times New Roman"/>
              </a:rPr>
              <a:t>print(predict_rf)</a:t>
            </a:r>
            <a:endParaRPr sz="5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                                                   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182850" y="273225"/>
            <a:ext cx="4743713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Connect to SQL from R function</a:t>
            </a:r>
            <a:endParaRPr/>
          </a:p>
        </p:txBody>
      </p:sp>
      <p:sp>
        <p:nvSpPr>
          <p:cNvPr id="295" name="Google Shape;295;p29"/>
          <p:cNvSpPr txBox="1"/>
          <p:nvPr>
            <p:ph idx="1" type="body"/>
          </p:nvPr>
        </p:nvSpPr>
        <p:spPr>
          <a:xfrm>
            <a:off x="182850" y="863550"/>
            <a:ext cx="8520600" cy="4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400"/>
              <a:t>}</a:t>
            </a:r>
            <a:endParaRPr sz="4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RandomForestpredict2 &lt;- function(dataset){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connStr &lt;- paste("Driver=SQL Server; Server=", "DESKTOP-J13R6DU\\SQLEXPRESS",";Database=", "BPK_TECH", ";Trusted_Connection=true;", sep = "");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SQL_testdata &lt;-  RxSqlServerData(table = "dbo.Combined_Dataset2_3",connectionString = connStr, returnDataFrame = TRUE);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data2 &lt;- rxImport(SQL_testdata)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train &lt;- data2[, !sapply(data2, is.character)]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dataset2 &lt;- dataset[, !sapply(dataset, is.character)]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library(randomForest)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model_rf &lt;- randomForest(Rejected ~.,data = train)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predict_rf &lt;- predict(model_rf, dataset2, type = "prob")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print(predict_rf)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}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title"/>
          </p:nvPr>
        </p:nvSpPr>
        <p:spPr>
          <a:xfrm>
            <a:off x="311700" y="198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Claim Rejection diagram  </a:t>
            </a:r>
            <a:endParaRPr/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770750"/>
            <a:ext cx="7828550" cy="43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311700" y="176575"/>
            <a:ext cx="2926022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Connect to Python</a:t>
            </a:r>
            <a:endParaRPr/>
          </a:p>
        </p:txBody>
      </p:sp>
      <p:sp>
        <p:nvSpPr>
          <p:cNvPr id="301" name="Google Shape;301;p30"/>
          <p:cNvSpPr txBox="1"/>
          <p:nvPr>
            <p:ph idx="1" type="body"/>
          </p:nvPr>
        </p:nvSpPr>
        <p:spPr>
          <a:xfrm>
            <a:off x="311700" y="109747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>
                <a:solidFill>
                  <a:schemeClr val="dk1"/>
                </a:solidFill>
              </a:rPr>
              <a:t>In order to test new (dummy data) switched to using Python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Wanted to use sklearn and RandomForestClassifier() to predict the probability whether new data will get Rejected/Not Rejected and whether the new data will get Rejected/Not Rejected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Not present in 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Split x and y x is columns of the original dataset and y contains the rejected column first row of x corresponds with first entry of y, second row of x corresponds with second entry of y, and so on and so forth…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Created a function to get probability of any new rejected claim working for csv file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title"/>
          </p:nvPr>
        </p:nvSpPr>
        <p:spPr>
          <a:xfrm>
            <a:off x="311700" y="0"/>
            <a:ext cx="5184031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Connect to SQL from Python code</a:t>
            </a:r>
            <a:endParaRPr/>
          </a:p>
        </p:txBody>
      </p:sp>
      <p:sp>
        <p:nvSpPr>
          <p:cNvPr id="307" name="Google Shape;307;p31"/>
          <p:cNvSpPr txBox="1"/>
          <p:nvPr>
            <p:ph idx="1" type="body"/>
          </p:nvPr>
        </p:nvSpPr>
        <p:spPr>
          <a:xfrm>
            <a:off x="311700" y="920783"/>
            <a:ext cx="85206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i</a:t>
            </a:r>
            <a:r>
              <a:rPr lang="en" sz="5600"/>
              <a:t>mport pandas as pd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import numpy as np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import pyodbc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from sklearn.ensemble import RandomForestClassifier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from sklearn.model_selection import train_test_split #for split the data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conn = pyodbc.connect('Driver={SQL Server};'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                     'Server=DESKTOP-J13R6DU\SQLEXPRESS;'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                     'Database=BPK_TECH;'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                     'Trusted_Connection=yes;')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df = pd.read_sql_query('SELECT * FROM dbo.Combined_Dataset2_3', conn)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x = df.drop(columns = ['Rejected'])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x = x.select_dtypes(['number'])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print(x.head())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y = df['Rejected']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x_train, x_test, y_train, y_test = train_test_split(x,y, test_size=0.3, random_state=2)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random_forest_model = RandomForestClassifier()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random_forest_model.fit(np.nan_to_num(x_train),y_train)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5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title"/>
          </p:nvPr>
        </p:nvSpPr>
        <p:spPr>
          <a:xfrm>
            <a:off x="311700" y="445025"/>
            <a:ext cx="6341027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Connect to SQL from Python code (Part 2)</a:t>
            </a:r>
            <a:endParaRPr/>
          </a:p>
        </p:txBody>
      </p:sp>
      <p:sp>
        <p:nvSpPr>
          <p:cNvPr id="313" name="Google Shape;31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new_df = pd.read_excel(r'C:\Users\Sankalp Chauhan\Desktop\Sonny\BPK_TECH\Dummy Data.xlsx')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new_list = []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for n in new_df: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   if n.strip() not in x: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      new_list.append(n)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new_df = new_df.drop(new_list, axis = 1)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array_df = np.asarray(np.nan_to_num(new_df))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prediction_prob = random_forest_model.predict_proba(np.nan_to_num(array_df))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prediction = random_forest_model.predict(np.nan_to_num(array_df))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for i in range(len(prediction)):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	 print("X=%s, Predicted=%s" % (prediction[i], prediction_prob[i]))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311700" y="0"/>
            <a:ext cx="4437582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Python function to Connect to SQL</a:t>
            </a:r>
            <a:endParaRPr sz="2120"/>
          </a:p>
        </p:txBody>
      </p:sp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0" y="768852"/>
            <a:ext cx="85206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def randomforest_function(dataframe):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import pandas as pd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import numpy as np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import pyodbc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from sklearn.ensemble import RandomForestClassifier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from sklearn.model_selection import train_test_split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conn = pyodbc.connect('Driver={SQL Server};'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                  'Server=DESKTOP-J13R6DU\\SQLEXPRESS;'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                  'Database=BPK_TECH;'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                  'Trusted_Connection=yes;')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df = pd.read_sql_query('SELECT * FROM dbo.Combined_Dataset2_3', conn)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x = df.drop(columns = ['Rejected'])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x = x.select_dtypes(['number'])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y = df['Rejected']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x_train, x_test, y_train, y_test = train_test_split(x,y, test_size=0.3, random_state=2)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random_forest_model = RandomForestClassifier()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random_forest_model.fit(np.nan_to_num(x_train),y_train)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new_list = []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/>
              <a:t>    new_df = pd.read_csv(dataframe)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400"/>
              <a:t>    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311700" y="283950"/>
            <a:ext cx="6275712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function to connect to SQL (Part 2)</a:t>
            </a:r>
            <a:endParaRPr/>
          </a:p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4325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00"/>
              <a:t>for n in new_df: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00"/>
              <a:t>        if n.strip() not in x: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00"/>
              <a:t>           new_list.append(n)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00"/>
              <a:t>    new_df = new_df.drop(new_list, axis = 1)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00"/>
              <a:t>    array_df = np.asarray(np.nan_to_num(new_df))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00"/>
              <a:t>    prediction_prob = random_forest_model.predict_proba(np.nan_to_num(array_df))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00"/>
              <a:t>    prediction = random_forest_model.predict(np.nan_to_num(array_df))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00"/>
              <a:t>    for i in range(len(prediction)):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00"/>
              <a:t>	print("X=%s, Predicted=%s" % (prediction[i], prediction_prob[i]))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536076ebe_0_0"/>
          <p:cNvSpPr txBox="1"/>
          <p:nvPr>
            <p:ph type="title"/>
          </p:nvPr>
        </p:nvSpPr>
        <p:spPr>
          <a:xfrm>
            <a:off x="192100" y="0"/>
            <a:ext cx="8520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function to connect to SQL with rules (Part 1)</a:t>
            </a:r>
            <a:endParaRPr/>
          </a:p>
        </p:txBody>
      </p:sp>
      <p:sp>
        <p:nvSpPr>
          <p:cNvPr id="331" name="Google Shape;331;g11536076ebe_0_0"/>
          <p:cNvSpPr txBox="1"/>
          <p:nvPr>
            <p:ph idx="1" type="body"/>
          </p:nvPr>
        </p:nvSpPr>
        <p:spPr>
          <a:xfrm>
            <a:off x="238100" y="664500"/>
            <a:ext cx="8520600" cy="44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def randomforest_function(dataframe):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import pandas as pd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import numpy as np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import pyodbc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from sklearn.ensemble import RandomForestClassifier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from sklearn.model_selection import train_test_split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conn = pyodbc.connect('Driver={SQL Server};'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                'Server=DESKTOP-J13R6DU\\SQLEXPRESS;'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                'Database=BPK_TECH;'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                'Trusted_Connection=yes;')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df = pd.read_sql_query('SELECT * FROM dbo.Combined_Dataset2_3', conn)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x = df.drop(columns = ['Rejected'])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x = x.select_dtypes(['number'])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y = df['Rejected']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x_train, x_test, y_train, y_test = train_test_split(x,y, test_size=0.3, random_state=2)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random_forest_model = RandomForestClassifier()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random_forest_model.fit(np.nan_to_num(x_train),y_train)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new_list = []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    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536076ebe_0_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Python function to connect to SQL with rules (Part 2)</a:t>
            </a:r>
            <a:endParaRPr/>
          </a:p>
        </p:txBody>
      </p:sp>
      <p:sp>
        <p:nvSpPr>
          <p:cNvPr id="337" name="Google Shape;337;g11536076ebe_0_6"/>
          <p:cNvSpPr txBox="1"/>
          <p:nvPr>
            <p:ph idx="1" type="body"/>
          </p:nvPr>
        </p:nvSpPr>
        <p:spPr>
          <a:xfrm>
            <a:off x="311700" y="572700"/>
            <a:ext cx="8520600" cy="4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new_df = pd.read_csv(dataframe)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Invalid_procedurecode_df1 = pd.read_sql_query('SELECT DISTINCT(ProcNum) FROM dbo.INVALID_PROCEDURECODES',conn)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Invalid_procedurecode_df2 = pd.read_sql_query('SELECT DISTINCT(CodeNum) FROM dbo.INVALID_PROCEDURECODES',conn)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Invalid_tooth_procedure_procnum_df = pd.read_sql_query('SELECT DISTINCT(ProcNum) FROM dbo.CodeNumbers',conn)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Invalid_tooth_procedure_codenum_df = pd.read_sql_query('SELECT DISTINCT(CodeNum) FROM dbo.CodeNumbers',conn)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Invalid_Zip_Code_df = pd.read_sql_query('SELECT * FROM dbo.Invalid_Zip_Code_Data',conn)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index_list = []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for index, row in new_df.iterrows():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     if row["ProcNum"] in Invalid_procedurecode_df1: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         index_list.append(index)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         print(index + 1,"row in csv")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         print("X=%s, Predicted=%s" % ("Rejected", "[1.00 0.00]"))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         print("Rejected Reason: INVALID PROCEDURE CODE")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         if row["CodeNum"] in Invalid_procedurecode_df2: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/>
              <a:t>            print(index + 1,"row in csv")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            </a:t>
            </a:r>
            <a:endParaRPr sz="135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536076ebe_0_12"/>
          <p:cNvSpPr txBox="1"/>
          <p:nvPr>
            <p:ph type="title"/>
          </p:nvPr>
        </p:nvSpPr>
        <p:spPr>
          <a:xfrm>
            <a:off x="311700" y="64425"/>
            <a:ext cx="8520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Python function to connect to SQL with rules (Part 3)</a:t>
            </a:r>
            <a:endParaRPr/>
          </a:p>
        </p:txBody>
      </p:sp>
      <p:sp>
        <p:nvSpPr>
          <p:cNvPr id="343" name="Google Shape;343;g11536076ebe_0_12"/>
          <p:cNvSpPr txBox="1"/>
          <p:nvPr>
            <p:ph idx="1" type="body"/>
          </p:nvPr>
        </p:nvSpPr>
        <p:spPr>
          <a:xfrm>
            <a:off x="311700" y="646200"/>
            <a:ext cx="8520600" cy="44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print("X=%s, Predicted=%s" % ("Rejected", "[1.00 0.00]"))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 print("Rejected Reason: INVALID PROCEDURE CODE")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if index not in index_list: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   index_list.append(index)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if row['ProcNum'] in Invalid_tooth_procedure_procnum_df: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print(index + 1,"row in csv")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print("X=%s, Predicted=%s" % ("Rejected", "[1.00 0.00]"))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print("Rejected Reason: PROCEDURE CODE REQUIRES A TOOTH")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if index not in index_list: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   index_list.append(index)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if row['CodeNum'] in Invalid_tooth_procedure_codenum_df: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print(index + 1,"row in csv")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print("X=%s, Predicted=%s" % ("Rejected", "[1.00 0.00]"))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print("Rejected Reason: PROCEDURE CODE REQUIRES A TOOTH")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if index not in index_list: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   index_list.append(index)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if row['Zip'] in Invalid_Zip_Code_df: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print(index + 1,"row in csv")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print("X=%s, Predicted=%s" % ("Rejected", "[1.00 0.00]"))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print("Rejected Reason: INSURED ZIP INVALID")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if index not in index_list: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   index_list.append(index)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new_df = new_df.drop(index_list) 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for n in new_df: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if n.strip() not in x: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       new_list.append(n)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new_df = new_df.drop(new_list, axis = 1)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array_df = np.asarray(np.nan_to_num(new_df))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prediction_prob = random_forest_model.predict_proba(np.nan_to_num(array_df))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prediction = random_forest_model.predict(np.nan_to_num(array_df))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    for i in range(len(prediction)):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942"/>
              <a:t>	print("X=%s, Predicted=%s" % (prediction[i], prediction_prob[i])</a:t>
            </a:r>
            <a:endParaRPr sz="942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19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139900" y="10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descr="image"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900" y="674100"/>
            <a:ext cx="8403550" cy="41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type="title"/>
          </p:nvPr>
        </p:nvSpPr>
        <p:spPr>
          <a:xfrm>
            <a:off x="204325" y="144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Rejected Claims Data that have more than 100 hits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 txBox="1"/>
          <p:nvPr>
            <p:ph idx="1" type="body"/>
          </p:nvPr>
        </p:nvSpPr>
        <p:spPr>
          <a:xfrm>
            <a:off x="311700" y="7170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Excel file of rejected claims that have over 100 hits.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75" y="1163775"/>
            <a:ext cx="7806500" cy="32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Reasons of Rejection</a:t>
            </a:r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371610" y="1154266"/>
            <a:ext cx="8400779" cy="3412817"/>
            <a:chOff x="59910" y="1791"/>
            <a:chExt cx="8400779" cy="3412817"/>
          </a:xfrm>
        </p:grpSpPr>
        <p:sp>
          <p:nvSpPr>
            <p:cNvPr id="94" name="Google Shape;94;p6"/>
            <p:cNvSpPr/>
            <p:nvPr/>
          </p:nvSpPr>
          <p:spPr>
            <a:xfrm>
              <a:off x="59910" y="1791"/>
              <a:ext cx="2625243" cy="1575146"/>
            </a:xfrm>
            <a:prstGeom prst="rect">
              <a:avLst/>
            </a:pr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 txBox="1"/>
            <p:nvPr/>
          </p:nvSpPr>
          <p:spPr>
            <a:xfrm>
              <a:off x="59910" y="1791"/>
              <a:ext cx="2625243" cy="1575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Duplicate Claims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2947678" y="1791"/>
              <a:ext cx="2625243" cy="1575146"/>
            </a:xfrm>
            <a:prstGeom prst="rect">
              <a:avLst/>
            </a:pr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 txBox="1"/>
            <p:nvPr/>
          </p:nvSpPr>
          <p:spPr>
            <a:xfrm>
              <a:off x="2947678" y="1791"/>
              <a:ext cx="2625243" cy="1575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Invalid Procedure Code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5835446" y="1791"/>
              <a:ext cx="2625243" cy="1575146"/>
            </a:xfrm>
            <a:prstGeom prst="rect">
              <a:avLst/>
            </a:pr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 txBox="1"/>
            <p:nvPr/>
          </p:nvSpPr>
          <p:spPr>
            <a:xfrm>
              <a:off x="5835446" y="1791"/>
              <a:ext cx="2625243" cy="1575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Insured Street Require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59910" y="1839462"/>
              <a:ext cx="2625243" cy="1575146"/>
            </a:xfrm>
            <a:prstGeom prst="rect">
              <a:avLst/>
            </a:pr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 txBox="1"/>
            <p:nvPr/>
          </p:nvSpPr>
          <p:spPr>
            <a:xfrm>
              <a:off x="59910" y="1839462"/>
              <a:ext cx="2625243" cy="1575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Procedure Code requires a tooth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2947678" y="1839462"/>
              <a:ext cx="2625243" cy="1575146"/>
            </a:xfrm>
            <a:prstGeom prst="rect">
              <a:avLst/>
            </a:pr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 txBox="1"/>
            <p:nvPr/>
          </p:nvSpPr>
          <p:spPr>
            <a:xfrm>
              <a:off x="2947678" y="1839462"/>
              <a:ext cx="2625243" cy="1575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Subscriber and Subscriber ID not found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5835446" y="1839462"/>
              <a:ext cx="2625243" cy="1575146"/>
            </a:xfrm>
            <a:prstGeom prst="rect">
              <a:avLst/>
            </a:prstGeom>
            <a:solidFill>
              <a:srgbClr val="4185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 txBox="1"/>
            <p:nvPr/>
          </p:nvSpPr>
          <p:spPr>
            <a:xfrm>
              <a:off x="5835446" y="1839462"/>
              <a:ext cx="2625243" cy="1575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Insured zip invalid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>
            <p:ph type="title"/>
          </p:nvPr>
        </p:nvSpPr>
        <p:spPr>
          <a:xfrm>
            <a:off x="258025" y="251750"/>
            <a:ext cx="85206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Duplicate Claims</a:t>
            </a:r>
            <a:endParaRPr/>
          </a:p>
        </p:txBody>
      </p:sp>
      <p:sp>
        <p:nvSpPr>
          <p:cNvPr id="111" name="Google Shape;111;p7"/>
          <p:cNvSpPr txBox="1"/>
          <p:nvPr>
            <p:ph idx="1" type="body"/>
          </p:nvPr>
        </p:nvSpPr>
        <p:spPr>
          <a:xfrm>
            <a:off x="311700" y="987900"/>
            <a:ext cx="85206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Claim data that results in claim rejection: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See the different claim numbers in dbo.[‘526_Claims’]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two claims have the same ClaimNum then they are duplicate claims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SELECT ClaimNum,Count(*)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FROM dbo.['526_Claims$']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GROUP BY ClaimNum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HAVING Count(*)&gt;1;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50" y="4063013"/>
            <a:ext cx="2505375" cy="11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300" y="2024013"/>
            <a:ext cx="3874325" cy="15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8425" y="96650"/>
            <a:ext cx="2622300" cy="13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7100" y="3769050"/>
            <a:ext cx="2223799" cy="124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type="title"/>
          </p:nvPr>
        </p:nvSpPr>
        <p:spPr>
          <a:xfrm>
            <a:off x="311700" y="176575"/>
            <a:ext cx="5100055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INVALID PROCEDURE CODE</a:t>
            </a:r>
            <a:endParaRPr/>
          </a:p>
        </p:txBody>
      </p:sp>
      <p:sp>
        <p:nvSpPr>
          <p:cNvPr id="121" name="Google Shape;121;p8"/>
          <p:cNvSpPr txBox="1"/>
          <p:nvPr>
            <p:ph idx="1" type="body"/>
          </p:nvPr>
        </p:nvSpPr>
        <p:spPr>
          <a:xfrm>
            <a:off x="311700" y="859050"/>
            <a:ext cx="8520600" cy="3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-3039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46"/>
              <a:t>I Created a table called Invalid_Procedure_Codes1</a:t>
            </a:r>
            <a:endParaRPr sz="3646"/>
          </a:p>
          <a:p>
            <a:pPr indent="-3039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46"/>
              <a:t>I Combined dbo.['526_Claims$'] with dbo.['Fact_Procedurelog-526$']  based on PatNum and PatNum_SrrKey and then combined both of those with dbo.['Rejected Claims$'] Date of Service</a:t>
            </a:r>
            <a:endParaRPr sz="3646"/>
          </a:p>
          <a:p>
            <a:pPr indent="-3039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646"/>
              <a:t>Then I found the distinct codenum</a:t>
            </a:r>
            <a:endParaRPr sz="3646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SELECT dbo.['Fact_Procedurelog-526$'].ProcNum,dbo.['Fact_Procedurelog-526$'].CodeNum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INTO Invalid_Procedure_Codes1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FROM dbo.['526_Claims$']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INNER JOIN dbo.['Fact_Procedurelog-526$']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ON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dbo.['526_Claims$'].[PatNum] = dbo.['Fact_Procedurelog-526$'].PatNum 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AND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dbo.['526_Claims$'].[PatNum_SrrKey] = dbo.['Fact_Procedurelog-526$'].PatNum_SrrKey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INNER JOIN dbo.['Rejected Claims$']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ON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dbo.['Rejected Claims$'].[Date of Service] = dbo.['526_Claims$'].[DateService]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WHERE "Rejected Reason" = 'INVALID PROCEDURE CODE';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t/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SELECT DISTINCT("CodeNum"), COUNT("CodeNum")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FROM Invalid_Procedure_Codes1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GROUP BY "CodeNum"</a:t>
            </a:r>
            <a:endParaRPr sz="376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7221"/>
              <a:buNone/>
            </a:pPr>
            <a:r>
              <a:rPr lang="en" sz="3762"/>
              <a:t>ORDER BY COUNT("CodeNum") DESC;</a:t>
            </a:r>
            <a:endParaRPr sz="3762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307692"/>
              <a:buNone/>
            </a:pPr>
            <a:r>
              <a:t/>
            </a:r>
            <a:endParaRPr/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792" y="3647125"/>
            <a:ext cx="3393650" cy="12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2300" y="2126125"/>
            <a:ext cx="1690000" cy="13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9375" y="63550"/>
            <a:ext cx="2002925" cy="9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"/>
          <p:cNvSpPr txBox="1"/>
          <p:nvPr/>
        </p:nvSpPr>
        <p:spPr>
          <a:xfrm>
            <a:off x="571500" y="6124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type="title"/>
          </p:nvPr>
        </p:nvSpPr>
        <p:spPr>
          <a:xfrm>
            <a:off x="311700" y="176575"/>
            <a:ext cx="51747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INSURED STREET REQUIRED</a:t>
            </a:r>
            <a:endParaRPr/>
          </a:p>
        </p:txBody>
      </p:sp>
      <p:sp>
        <p:nvSpPr>
          <p:cNvPr id="131" name="Google Shape;131;p9"/>
          <p:cNvSpPr txBox="1"/>
          <p:nvPr>
            <p:ph idx="1" type="body"/>
          </p:nvPr>
        </p:nvSpPr>
        <p:spPr>
          <a:xfrm>
            <a:off x="311700" y="848300"/>
            <a:ext cx="8520600" cy="3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Combined dbo.['Rejected Claims$'] and dbo.['526_Patients$']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Combined the rejected_claims data with the 526_Patients data based on the patient name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Found the addresses where there needs to be an insured street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937 Euharlee Road SW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22 Tamassee Lane NW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18 A Joree Road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N/A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our model when somebody has these insured streets we want to make sure these claims get rejected</a:t>
            </a:r>
            <a:endParaRPr sz="1500"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577" y="3407800"/>
            <a:ext cx="2529501" cy="14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3275" y="3275100"/>
            <a:ext cx="1698652" cy="169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4275" y="3082025"/>
            <a:ext cx="2984175" cy="19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7649" y="52250"/>
            <a:ext cx="1698650" cy="82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Moni Chauhan</dc:creator>
</cp:coreProperties>
</file>